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5" r:id="rId17"/>
    <p:sldId id="271" r:id="rId18"/>
    <p:sldId id="272" r:id="rId19"/>
    <p:sldId id="273" r:id="rId20"/>
    <p:sldId id="274" r:id="rId21"/>
    <p:sldId id="279" r:id="rId22"/>
    <p:sldId id="26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E049D-F6BE-4254-8843-7D9DDC0A6B4F}" type="datetimeFigureOut">
              <a:rPr lang="cs-CZ" smtClean="0"/>
              <a:pPr/>
              <a:t>9.4.2015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185F4-77F3-4CB6-A05A-579EBA2EC64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857388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  <a:cs typeface="Arial" pitchFamily="34" charset="0"/>
              </a:rPr>
              <a:t>Srovnání léků </a:t>
            </a:r>
            <a:r>
              <a:rPr lang="cs-CZ" sz="4400" dirty="0" err="1" smtClean="0">
                <a:latin typeface="Calibri" pitchFamily="34" charset="0"/>
                <a:cs typeface="Arial" pitchFamily="34" charset="0"/>
              </a:rPr>
              <a:t>Cocculus</a:t>
            </a:r>
            <a:r>
              <a:rPr lang="cs-CZ" sz="4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cs-CZ" sz="4400" dirty="0" err="1" smtClean="0">
                <a:latin typeface="Calibri" pitchFamily="34" charset="0"/>
                <a:cs typeface="Arial" pitchFamily="34" charset="0"/>
              </a:rPr>
              <a:t>indicus</a:t>
            </a:r>
            <a:r>
              <a:rPr lang="cs-CZ" sz="4400" dirty="0" smtClean="0">
                <a:latin typeface="Calibri" pitchFamily="34" charset="0"/>
                <a:cs typeface="Arial" pitchFamily="34" charset="0"/>
              </a:rPr>
              <a:t> a </a:t>
            </a:r>
            <a:r>
              <a:rPr lang="cs-CZ" sz="4400" dirty="0" err="1" smtClean="0">
                <a:latin typeface="Calibri" pitchFamily="34" charset="0"/>
                <a:cs typeface="Arial" pitchFamily="34" charset="0"/>
              </a:rPr>
              <a:t>Gelsemium</a:t>
            </a:r>
            <a:r>
              <a:rPr lang="cs-CZ" sz="4400" dirty="0" smtClean="0">
                <a:latin typeface="Calibri" pitchFamily="34" charset="0"/>
                <a:cs typeface="Arial" pitchFamily="34" charset="0"/>
              </a:rPr>
              <a:t> u dětí</a:t>
            </a:r>
            <a:endParaRPr lang="cs-CZ" sz="44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3500438"/>
            <a:ext cx="6400800" cy="17526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MUDr. Zuzana Čajková</a:t>
            </a:r>
            <a:endParaRPr lang="cs-CZ" sz="3600" b="1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1142976" y="442913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IV. homeopatický kongres v Ostravě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cs-CZ" sz="2400" dirty="0" smtClean="0">
                <a:latin typeface="Calibri" pitchFamily="34" charset="0"/>
                <a:cs typeface="Arial" pitchFamily="34" charset="0"/>
              </a:rPr>
              <a:t>11. -12. 4. 2015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2: dívka, 4 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428736"/>
            <a:ext cx="7801004" cy="51959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Vybrané rubriky ze sekce mysli</a:t>
            </a:r>
          </a:p>
          <a:p>
            <a:r>
              <a:rPr lang="cs-CZ" sz="2800" dirty="0" err="1" smtClean="0">
                <a:latin typeface="Calibri" pitchFamily="34" charset="0"/>
              </a:rPr>
              <a:t>Clinging</a:t>
            </a:r>
            <a:r>
              <a:rPr lang="cs-CZ" sz="2800" dirty="0" smtClean="0">
                <a:latin typeface="Calibri" pitchFamily="34" charset="0"/>
              </a:rPr>
              <a:t> to </a:t>
            </a:r>
            <a:r>
              <a:rPr lang="cs-CZ" sz="2800" dirty="0" err="1" smtClean="0">
                <a:latin typeface="Calibri" pitchFamily="34" charset="0"/>
              </a:rPr>
              <a:t>comfort</a:t>
            </a:r>
            <a:r>
              <a:rPr lang="cs-CZ" sz="2800" dirty="0" smtClean="0">
                <a:latin typeface="Calibri" pitchFamily="34" charset="0"/>
              </a:rPr>
              <a:t> (tiskne se, tíhne k pohodlí)</a:t>
            </a:r>
          </a:p>
          <a:p>
            <a:r>
              <a:rPr lang="cs-CZ" sz="2800" dirty="0" err="1" smtClean="0">
                <a:latin typeface="Calibri" pitchFamily="34" charset="0"/>
              </a:rPr>
              <a:t>Disturbed</a:t>
            </a:r>
            <a:r>
              <a:rPr lang="cs-CZ" sz="2800" dirty="0" smtClean="0">
                <a:latin typeface="Calibri" pitchFamily="34" charset="0"/>
              </a:rPr>
              <a:t>, averse to </a:t>
            </a:r>
            <a:r>
              <a:rPr lang="cs-CZ" sz="2800" dirty="0" err="1" smtClean="0">
                <a:latin typeface="Calibri" pitchFamily="34" charset="0"/>
              </a:rPr>
              <a:t>being</a:t>
            </a:r>
            <a:r>
              <a:rPr lang="cs-CZ" sz="2800" dirty="0" smtClean="0">
                <a:latin typeface="Calibri" pitchFamily="34" charset="0"/>
              </a:rPr>
              <a:t> (vyrušován, nechce být)</a:t>
            </a:r>
          </a:p>
          <a:p>
            <a:r>
              <a:rPr lang="cs-CZ" sz="2800" dirty="0" err="1" smtClean="0">
                <a:latin typeface="Calibri" pitchFamily="34" charset="0"/>
              </a:rPr>
              <a:t>Quiet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wants</a:t>
            </a:r>
            <a:r>
              <a:rPr lang="cs-CZ" sz="2800" dirty="0" smtClean="0">
                <a:latin typeface="Calibri" pitchFamily="34" charset="0"/>
              </a:rPr>
              <a:t> to </a:t>
            </a:r>
            <a:r>
              <a:rPr lang="cs-CZ" sz="2800" dirty="0" err="1" smtClean="0">
                <a:latin typeface="Calibri" pitchFamily="34" charset="0"/>
              </a:rPr>
              <a:t>be</a:t>
            </a:r>
            <a:r>
              <a:rPr lang="cs-CZ" sz="2800" dirty="0" smtClean="0">
                <a:latin typeface="Calibri" pitchFamily="34" charset="0"/>
              </a:rPr>
              <a:t> (klid, v klidu chce být)</a:t>
            </a:r>
          </a:p>
          <a:p>
            <a:r>
              <a:rPr lang="cs-CZ" sz="2800" dirty="0" err="1" smtClean="0">
                <a:latin typeface="Calibri" pitchFamily="34" charset="0"/>
              </a:rPr>
              <a:t>Stupefaction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eyes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can</a:t>
            </a:r>
            <a:r>
              <a:rPr lang="cs-CZ" sz="2800" dirty="0" smtClean="0">
                <a:latin typeface="Calibri" pitchFamily="34" charset="0"/>
              </a:rPr>
              <a:t> not open (omámený, nemůže otevřít oči)</a:t>
            </a:r>
          </a:p>
          <a:p>
            <a:r>
              <a:rPr lang="cs-CZ" sz="2800" dirty="0" err="1" smtClean="0">
                <a:latin typeface="Calibri" pitchFamily="34" charset="0"/>
              </a:rPr>
              <a:t>Light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desires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for</a:t>
            </a:r>
            <a:r>
              <a:rPr lang="cs-CZ" sz="2800" dirty="0" smtClean="0">
                <a:latin typeface="Calibri" pitchFamily="34" charset="0"/>
              </a:rPr>
              <a:t> (světlo, touží po)</a:t>
            </a:r>
          </a:p>
          <a:p>
            <a:r>
              <a:rPr lang="cs-CZ" sz="2800" dirty="0" err="1" smtClean="0">
                <a:latin typeface="Calibri" pitchFamily="34" charset="0"/>
              </a:rPr>
              <a:t>Torpor</a:t>
            </a:r>
            <a:r>
              <a:rPr lang="cs-CZ" sz="2800" dirty="0" smtClean="0">
                <a:latin typeface="Calibri" pitchFamily="34" charset="0"/>
              </a:rPr>
              <a:t>  (strnulost, netečnost)</a:t>
            </a:r>
          </a:p>
          <a:p>
            <a:r>
              <a:rPr lang="cs-CZ" sz="2800" dirty="0" err="1" smtClean="0">
                <a:latin typeface="Calibri" pitchFamily="34" charset="0"/>
              </a:rPr>
              <a:t>Attention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ameliorates</a:t>
            </a:r>
            <a:r>
              <a:rPr lang="cs-CZ" sz="2800" dirty="0" smtClean="0">
                <a:latin typeface="Calibri" pitchFamily="34" charset="0"/>
              </a:rPr>
              <a:t> (pozornost  zlepšuje)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2: dívka, 4 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Terapie</a:t>
            </a:r>
          </a:p>
          <a:p>
            <a:r>
              <a:rPr lang="cs-CZ" sz="2800" b="1" dirty="0" err="1" smtClean="0">
                <a:latin typeface="Calibri" pitchFamily="34" charset="0"/>
              </a:rPr>
              <a:t>Gelsemium</a:t>
            </a:r>
            <a:r>
              <a:rPr lang="cs-CZ" sz="2800" b="1" dirty="0" smtClean="0">
                <a:latin typeface="Calibri" pitchFamily="34" charset="0"/>
              </a:rPr>
              <a:t> 30 CH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V následujících dnech</a:t>
            </a:r>
          </a:p>
          <a:p>
            <a:pPr lvl="1"/>
            <a:r>
              <a:rPr lang="cs-CZ" sz="2800" dirty="0" smtClean="0">
                <a:latin typeface="Calibri" pitchFamily="34" charset="0"/>
              </a:rPr>
              <a:t>teplota klesla</a:t>
            </a:r>
          </a:p>
          <a:p>
            <a:pPr lvl="1"/>
            <a:r>
              <a:rPr lang="cs-CZ" sz="2800" dirty="0" smtClean="0">
                <a:latin typeface="Calibri" pitchFamily="34" charset="0"/>
              </a:rPr>
              <a:t>průjmy měla jen 2x během dne</a:t>
            </a:r>
          </a:p>
          <a:p>
            <a:pPr lvl="1"/>
            <a:r>
              <a:rPr lang="cs-CZ" sz="2800" dirty="0" smtClean="0">
                <a:latin typeface="Calibri" pitchFamily="34" charset="0"/>
              </a:rPr>
              <a:t>do týdne potíže ustoupily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" name="Obrázek 3" descr="799px-Gelsemium_sempervirens_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571612"/>
            <a:ext cx="314458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Dítě typu </a:t>
            </a:r>
            <a:r>
              <a:rPr lang="cs-CZ" b="1" dirty="0" err="1" smtClean="0">
                <a:latin typeface="Calibri" pitchFamily="34" charset="0"/>
              </a:rPr>
              <a:t>Gelsemium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47800"/>
            <a:ext cx="7801004" cy="4981596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bojí se pádu, potřebuje podporu matky</a:t>
            </a:r>
          </a:p>
          <a:p>
            <a:r>
              <a:rPr lang="cs-CZ" sz="2800" dirty="0" smtClean="0">
                <a:latin typeface="Calibri" pitchFamily="34" charset="0"/>
              </a:rPr>
              <a:t>drží se pevně maminky nebo něčeho, co mu poskytuje oporu</a:t>
            </a:r>
          </a:p>
          <a:p>
            <a:r>
              <a:rPr lang="cs-CZ" sz="2800" dirty="0" smtClean="0">
                <a:latin typeface="Calibri" pitchFamily="34" charset="0"/>
              </a:rPr>
              <a:t>potřebuje, aby matka byla u něj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a nenechá ji odejít</a:t>
            </a:r>
          </a:p>
          <a:p>
            <a:r>
              <a:rPr lang="cs-CZ" sz="2800" dirty="0" smtClean="0">
                <a:latin typeface="Calibri" pitchFamily="34" charset="0"/>
              </a:rPr>
              <a:t>jakmile se matka vzdálí,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začne křičet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endParaRPr lang="cs-CZ" dirty="0"/>
          </a:p>
        </p:txBody>
      </p:sp>
      <p:pic>
        <p:nvPicPr>
          <p:cNvPr id="4" name="Obrázek 3" descr="27421950-smutný-dcera-objímá-svou-matk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714752"/>
            <a:ext cx="286763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Dítě typu </a:t>
            </a:r>
            <a:r>
              <a:rPr lang="cs-CZ" b="1" dirty="0" err="1" smtClean="0">
                <a:latin typeface="Calibri" pitchFamily="34" charset="0"/>
              </a:rPr>
              <a:t>Gelsemium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preferuje společnost maminky, která mu dodává pocit komfortu a bezpečí</a:t>
            </a:r>
          </a:p>
          <a:p>
            <a:r>
              <a:rPr lang="cs-CZ" sz="2800" dirty="0" smtClean="0">
                <a:latin typeface="Calibri" pitchFamily="34" charset="0"/>
              </a:rPr>
              <a:t>nemá sílu k jakékoliv aktivitě</a:t>
            </a:r>
          </a:p>
          <a:p>
            <a:r>
              <a:rPr lang="cs-CZ" sz="2800" dirty="0" smtClean="0">
                <a:latin typeface="Calibri" pitchFamily="34" charset="0"/>
              </a:rPr>
              <a:t>leží se zavřenýma očima jakoby v omámeném stavu</a:t>
            </a:r>
          </a:p>
          <a:p>
            <a:endParaRPr lang="cs-CZ" sz="2800" dirty="0"/>
          </a:p>
        </p:txBody>
      </p:sp>
      <p:pic>
        <p:nvPicPr>
          <p:cNvPr id="4" name="Obrázek 3" descr="1891513_dite-matka-miminko-spanek-spat-post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571876"/>
            <a:ext cx="3571880" cy="238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714348" y="2000240"/>
            <a:ext cx="7772400" cy="2155831"/>
          </a:xfrm>
        </p:spPr>
        <p:txBody>
          <a:bodyPr>
            <a:normAutofit/>
          </a:bodyPr>
          <a:lstStyle/>
          <a:p>
            <a:r>
              <a:rPr lang="cs-CZ" sz="4400" dirty="0" smtClean="0">
                <a:latin typeface="Calibri" pitchFamily="34" charset="0"/>
              </a:rPr>
              <a:t>Muž, který nevěřil v medicínu</a:t>
            </a:r>
            <a:br>
              <a:rPr lang="cs-CZ" sz="4400" dirty="0" smtClean="0">
                <a:latin typeface="Calibri" pitchFamily="34" charset="0"/>
              </a:rPr>
            </a:br>
            <a:r>
              <a:rPr lang="cs-CZ" sz="4400" dirty="0" smtClean="0">
                <a:latin typeface="Calibri" pitchFamily="34" charset="0"/>
              </a:rPr>
              <a:t/>
            </a:r>
            <a:br>
              <a:rPr lang="cs-CZ" sz="4400" dirty="0" smtClean="0">
                <a:latin typeface="Calibri" pitchFamily="34" charset="0"/>
              </a:rPr>
            </a:br>
            <a:endParaRPr lang="cs-CZ" sz="4400" dirty="0">
              <a:latin typeface="Calibri" pitchFamily="34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19872" cy="2085988"/>
          </a:xfrm>
        </p:spPr>
        <p:txBody>
          <a:bodyPr>
            <a:normAutofit fontScale="92500" lnSpcReduction="10000"/>
          </a:bodyPr>
          <a:lstStyle/>
          <a:p>
            <a:r>
              <a:rPr lang="cs-CZ" sz="4300" b="1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MUDr. Zuzana Čajková</a:t>
            </a:r>
          </a:p>
          <a:p>
            <a:endParaRPr lang="cs-CZ" sz="36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IV. homeopatický kongres v Ostravě</a:t>
            </a:r>
          </a:p>
          <a:p>
            <a:pPr lvl="0">
              <a:defRPr/>
            </a:pPr>
            <a:r>
              <a:rPr lang="cs-CZ" sz="28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11. 4. 2015</a:t>
            </a:r>
          </a:p>
          <a:p>
            <a:endParaRPr lang="cs-CZ" sz="2800" b="1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Muž, který nevěřil v medicínu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57224" y="1571612"/>
            <a:ext cx="7729566" cy="5053034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muž, asi 50 let</a:t>
            </a:r>
          </a:p>
          <a:p>
            <a:r>
              <a:rPr lang="cs-CZ" sz="2800" dirty="0" smtClean="0">
                <a:latin typeface="Calibri" pitchFamily="34" charset="0"/>
              </a:rPr>
              <a:t>byl slušně, elegantně oblečený a upravený</a:t>
            </a:r>
          </a:p>
          <a:p>
            <a:r>
              <a:rPr lang="cs-CZ" sz="2800" dirty="0" smtClean="0">
                <a:latin typeface="Calibri" pitchFamily="34" charset="0"/>
              </a:rPr>
              <a:t>celý život sportoval, dříve i závodně, nebýval často nemocný a v podstatě neužíval léky</a:t>
            </a:r>
          </a:p>
          <a:p>
            <a:r>
              <a:rPr lang="cs-CZ" sz="2800" dirty="0" smtClean="0">
                <a:latin typeface="Calibri" pitchFamily="34" charset="0"/>
              </a:rPr>
              <a:t>pokud se necítil dobře, léčil se „domácími prostředky“, obklady, bylinnými čaji a podobně, věřil, že si tělo pomůže samo</a:t>
            </a:r>
          </a:p>
          <a:p>
            <a:r>
              <a:rPr lang="cs-CZ" sz="2800" dirty="0" smtClean="0">
                <a:latin typeface="Calibri" pitchFamily="34" charset="0"/>
              </a:rPr>
              <a:t>chemickým léčivům nedůvěřoval</a:t>
            </a:r>
          </a:p>
          <a:p>
            <a:endParaRPr lang="cs-CZ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Muž, který nevěřil v medicínu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8662" y="1643050"/>
            <a:ext cx="4357718" cy="4572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důvodem jeho návštěvy byl nedostatek energie a bolesti v zádech</a:t>
            </a:r>
          </a:p>
          <a:p>
            <a:pPr>
              <a:buNone/>
            </a:pPr>
            <a:endParaRPr lang="cs-CZ" sz="2800" dirty="0" smtClean="0">
              <a:latin typeface="Calibri" pitchFamily="34" charset="0"/>
            </a:endParaRPr>
          </a:p>
          <a:p>
            <a:r>
              <a:rPr lang="cs-CZ" sz="2800" dirty="0" smtClean="0">
                <a:latin typeface="Calibri" pitchFamily="34" charset="0"/>
              </a:rPr>
              <a:t>přišel za mnou pro radu a doporučení nějakého podpůrného léku, vitamínů nebo, případně změny jídelníčku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5" name="Zástupný symbol pro obsah 4" descr="6229-usmev-byznys-uspech-mu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8109" y="1600200"/>
            <a:ext cx="301878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Muž, který nevěřil v medicínu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8429684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Vybrané rubriky ze sekce mysli</a:t>
            </a:r>
          </a:p>
          <a:p>
            <a:r>
              <a:rPr lang="cs-CZ" sz="2800" dirty="0" err="1" smtClean="0">
                <a:latin typeface="Calibri" pitchFamily="34" charset="0"/>
              </a:rPr>
              <a:t>Egotism</a:t>
            </a:r>
            <a:r>
              <a:rPr lang="cs-CZ" sz="2800" dirty="0" smtClean="0">
                <a:latin typeface="Calibri" pitchFamily="34" charset="0"/>
              </a:rPr>
              <a:t> + </a:t>
            </a:r>
            <a:r>
              <a:rPr lang="cs-CZ" sz="2800" dirty="0" err="1" smtClean="0">
                <a:latin typeface="Calibri" pitchFamily="34" charset="0"/>
              </a:rPr>
              <a:t>Shrieking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aid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for</a:t>
            </a:r>
            <a:r>
              <a:rPr lang="cs-CZ" sz="2800" dirty="0" smtClean="0">
                <a:latin typeface="Calibri" pitchFamily="34" charset="0"/>
              </a:rPr>
              <a:t>  (křičí o výpomoc)</a:t>
            </a:r>
          </a:p>
          <a:p>
            <a:r>
              <a:rPr lang="cs-CZ" sz="2800" dirty="0" err="1" smtClean="0">
                <a:latin typeface="Calibri" pitchFamily="34" charset="0"/>
              </a:rPr>
              <a:t>Objective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reasonable</a:t>
            </a:r>
            <a:r>
              <a:rPr lang="cs-CZ" sz="2800" dirty="0" smtClean="0">
                <a:latin typeface="Calibri" pitchFamily="34" charset="0"/>
              </a:rPr>
              <a:t> (objektivní, rozumný)</a:t>
            </a:r>
          </a:p>
          <a:p>
            <a:r>
              <a:rPr lang="cs-CZ" sz="2800" dirty="0" err="1" smtClean="0">
                <a:latin typeface="Calibri" pitchFamily="34" charset="0"/>
              </a:rPr>
              <a:t>Exclusive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too</a:t>
            </a:r>
            <a:r>
              <a:rPr lang="cs-CZ" sz="2800" dirty="0" smtClean="0">
                <a:latin typeface="Calibri" pitchFamily="34" charset="0"/>
              </a:rPr>
              <a:t> (exkluzívní, výlučný příliš)</a:t>
            </a:r>
          </a:p>
          <a:p>
            <a:r>
              <a:rPr lang="cs-CZ" sz="2800" dirty="0" err="1" smtClean="0">
                <a:latin typeface="Calibri" pitchFamily="34" charset="0"/>
              </a:rPr>
              <a:t>Delusions</a:t>
            </a:r>
            <a:r>
              <a:rPr lang="cs-CZ" sz="2800" dirty="0" smtClean="0">
                <a:latin typeface="Calibri" pitchFamily="34" charset="0"/>
              </a:rPr>
              <a:t>, proud (blud, pyšný)</a:t>
            </a:r>
          </a:p>
          <a:p>
            <a:r>
              <a:rPr lang="cs-CZ" sz="2800" dirty="0" err="1" smtClean="0">
                <a:latin typeface="Calibri" pitchFamily="34" charset="0"/>
              </a:rPr>
              <a:t>Boaster</a:t>
            </a:r>
            <a:r>
              <a:rPr lang="cs-CZ" sz="2800" dirty="0" smtClean="0">
                <a:latin typeface="Calibri" pitchFamily="34" charset="0"/>
              </a:rPr>
              <a:t> (vychloubačný)	</a:t>
            </a:r>
          </a:p>
          <a:p>
            <a:r>
              <a:rPr lang="cs-CZ" sz="2800" dirty="0" err="1" smtClean="0">
                <a:latin typeface="Calibri" pitchFamily="34" charset="0"/>
              </a:rPr>
              <a:t>Egotism</a:t>
            </a:r>
            <a:r>
              <a:rPr lang="cs-CZ" sz="2800" dirty="0" smtClean="0">
                <a:latin typeface="Calibri" pitchFamily="34" charset="0"/>
              </a:rPr>
              <a:t> + </a:t>
            </a:r>
            <a:r>
              <a:rPr lang="cs-CZ" sz="2800" dirty="0" err="1" smtClean="0">
                <a:latin typeface="Calibri" pitchFamily="34" charset="0"/>
              </a:rPr>
              <a:t>prejudices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traditional</a:t>
            </a:r>
            <a:r>
              <a:rPr lang="cs-CZ" sz="2800" dirty="0" smtClean="0">
                <a:latin typeface="Calibri" pitchFamily="34" charset="0"/>
              </a:rPr>
              <a:t> (předsudky, tradiční)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endParaRPr lang="cs-CZ" sz="2800" dirty="0" smtClean="0">
              <a:latin typeface="Calibri" pitchFamily="34" charset="0"/>
            </a:endParaRPr>
          </a:p>
          <a:p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Muž, který nevěřil v medicínu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571612"/>
            <a:ext cx="7801004" cy="41957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Terapie</a:t>
            </a:r>
          </a:p>
          <a:p>
            <a:r>
              <a:rPr lang="cs-CZ" sz="2800" b="1" dirty="0" smtClean="0">
                <a:latin typeface="Calibri" pitchFamily="34" charset="0"/>
              </a:rPr>
              <a:t>Platina 30 CH</a:t>
            </a:r>
          </a:p>
          <a:p>
            <a:r>
              <a:rPr lang="cs-CZ" sz="2800" dirty="0" smtClean="0">
                <a:latin typeface="Calibri" pitchFamily="34" charset="0"/>
              </a:rPr>
              <a:t>po měsíci se cítí opět dobře,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vrátil se ke sportu a bolesti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zad polevily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</p:txBody>
      </p:sp>
      <p:pic>
        <p:nvPicPr>
          <p:cNvPr id="4" name="Obrázek 3" descr="man-jogging-vaccines-400x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071810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Homeopatický typ Platina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447800"/>
            <a:ext cx="7872442" cy="5124472"/>
          </a:xfrm>
        </p:spPr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pýcha a nadměrné sebepřeceňování</a:t>
            </a:r>
          </a:p>
          <a:p>
            <a:r>
              <a:rPr lang="cs-CZ" sz="2800" dirty="0" smtClean="0">
                <a:latin typeface="Calibri" pitchFamily="34" charset="0"/>
              </a:rPr>
              <a:t>nerad si nechává poradit od druhých</a:t>
            </a:r>
          </a:p>
          <a:p>
            <a:r>
              <a:rPr lang="cs-CZ" sz="2800" dirty="0" smtClean="0">
                <a:latin typeface="Calibri" pitchFamily="34" charset="0"/>
              </a:rPr>
              <a:t>vyhýbá se užívání léků, věří, že si poradí sám</a:t>
            </a:r>
          </a:p>
          <a:p>
            <a:r>
              <a:rPr lang="cs-CZ" sz="2800" dirty="0" smtClean="0">
                <a:latin typeface="Calibri" pitchFamily="34" charset="0"/>
              </a:rPr>
              <a:t>v nemoci pouze potřebuje doplnit, co mu chybí</a:t>
            </a:r>
          </a:p>
          <a:p>
            <a:r>
              <a:rPr lang="cs-CZ" sz="2800" dirty="0" smtClean="0">
                <a:latin typeface="Calibri" pitchFamily="34" charset="0"/>
              </a:rPr>
              <a:t>chová se jako někdo z vyšší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třídy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/>
          </a:p>
        </p:txBody>
      </p:sp>
      <p:pic>
        <p:nvPicPr>
          <p:cNvPr id="4" name="Obrázek 3" descr="2552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643314"/>
            <a:ext cx="2286016" cy="252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2910" y="1600200"/>
            <a:ext cx="7715304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Nebe – Země – Člověk je jeden celek.</a:t>
            </a:r>
          </a:p>
          <a:p>
            <a:pPr algn="r">
              <a:buNone/>
            </a:pPr>
            <a:r>
              <a:rPr lang="cs-CZ" b="1" dirty="0" smtClean="0"/>
              <a:t>(čínské přísloví)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Homeopatický typ Platina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kvůli svému problému je v rozpacích, zda má jít k někomu, kdo je ještě ve vyšším postavení než on</a:t>
            </a:r>
          </a:p>
          <a:p>
            <a:r>
              <a:rPr lang="cs-CZ" sz="2800" dirty="0" smtClean="0">
                <a:latin typeface="Calibri" pitchFamily="34" charset="0"/>
              </a:rPr>
              <a:t>chová úctu k lidem kolem, ale při ztrátě kontroly pohrdá někým, kdo se nechová podle jeho představ</a:t>
            </a:r>
          </a:p>
          <a:p>
            <a:endParaRPr lang="cs-CZ" sz="2800" dirty="0"/>
          </a:p>
        </p:txBody>
      </p:sp>
      <p:pic>
        <p:nvPicPr>
          <p:cNvPr id="5" name="Obrázek 4" descr="0290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929066"/>
            <a:ext cx="3143272" cy="211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429124" y="4429132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latin typeface="Calibri" pitchFamily="34" charset="0"/>
              </a:rPr>
              <a:t>X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8" name="Obrázek 7" descr="0104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857627"/>
            <a:ext cx="3349068" cy="2143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28596" y="428604"/>
            <a:ext cx="4572000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L´ HOMMAGE Á MISTR </a:t>
            </a:r>
            <a:r>
              <a:rPr lang="cs-CZ" sz="2400" b="1" dirty="0" smtClean="0"/>
              <a:t>BAŠÓ</a:t>
            </a:r>
          </a:p>
          <a:p>
            <a:r>
              <a:rPr lang="cs-CZ" sz="1100" b="1" dirty="0" smtClean="0"/>
              <a:t/>
            </a:r>
            <a:br>
              <a:rPr lang="cs-CZ" sz="1100" b="1" dirty="0" smtClean="0"/>
            </a:br>
            <a:r>
              <a:rPr lang="cs-CZ" sz="2400" b="1" dirty="0" smtClean="0"/>
              <a:t>A </a:t>
            </a:r>
            <a:r>
              <a:rPr lang="cs-CZ" sz="2400" b="1" dirty="0" smtClean="0"/>
              <a:t>když nás míjel oblak </a:t>
            </a:r>
            <a:r>
              <a:rPr lang="cs-CZ" sz="2400" b="1" dirty="0" smtClean="0"/>
              <a:t>pomalý?</a:t>
            </a:r>
          </a:p>
          <a:p>
            <a:endParaRPr lang="cs-CZ" sz="1400" b="1" dirty="0" smtClean="0"/>
          </a:p>
          <a:p>
            <a:r>
              <a:rPr lang="cs-CZ" sz="2400" b="1" dirty="0" smtClean="0"/>
              <a:t>Z </a:t>
            </a:r>
            <a:r>
              <a:rPr lang="cs-CZ" sz="2400" b="1" dirty="0" smtClean="0"/>
              <a:t>úbočí </a:t>
            </a:r>
            <a:r>
              <a:rPr lang="cs-CZ" sz="2400" b="1" dirty="0" smtClean="0"/>
              <a:t>hory</a:t>
            </a:r>
          </a:p>
          <a:p>
            <a:endParaRPr lang="cs-CZ" sz="1600" b="1" dirty="0" smtClean="0"/>
          </a:p>
          <a:p>
            <a:r>
              <a:rPr lang="cs-CZ" sz="2400" b="1" dirty="0" smtClean="0"/>
              <a:t>sněhy dýchaly</a:t>
            </a:r>
          </a:p>
          <a:p>
            <a:endParaRPr lang="cs-CZ" sz="1600" b="1" dirty="0" smtClean="0"/>
          </a:p>
          <a:p>
            <a:r>
              <a:rPr lang="cs-CZ" sz="2400" b="1" dirty="0" smtClean="0"/>
              <a:t> (J.R.)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1000108"/>
            <a:ext cx="7772400" cy="1362075"/>
          </a:xfrm>
        </p:spPr>
        <p:txBody>
          <a:bodyPr/>
          <a:lstStyle/>
          <a:p>
            <a:pPr algn="ctr"/>
            <a:r>
              <a:rPr lang="cs-CZ" b="1" dirty="0" smtClean="0">
                <a:latin typeface="Calibri" pitchFamily="34" charset="0"/>
              </a:rPr>
              <a:t>Děkuji Vám za pozornost.</a:t>
            </a:r>
            <a:endParaRPr lang="cs-CZ" b="1" dirty="0">
              <a:latin typeface="Calibri" pitchFamily="34" charset="0"/>
            </a:endParaRPr>
          </a:p>
        </p:txBody>
      </p:sp>
      <p:pic>
        <p:nvPicPr>
          <p:cNvPr id="5" name="Obrázek 4" descr="DSCN21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928802"/>
            <a:ext cx="6072230" cy="45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„</a:t>
            </a:r>
            <a:r>
              <a:rPr lang="cs-CZ" b="1" i="1" dirty="0" smtClean="0"/>
              <a:t>Kdo jsi?“</a:t>
            </a:r>
            <a:r>
              <a:rPr lang="cs-CZ" b="1" dirty="0" smtClean="0"/>
              <a:t> zeptal jsem se tiše padajícího deště.</a:t>
            </a:r>
          </a:p>
          <a:p>
            <a:pPr>
              <a:buNone/>
            </a:pPr>
            <a:r>
              <a:rPr lang="cs-CZ" b="1" dirty="0" smtClean="0"/>
              <a:t>„</a:t>
            </a:r>
            <a:r>
              <a:rPr lang="cs-CZ" b="1" i="1" dirty="0" smtClean="0"/>
              <a:t>Jsem báseň Země…“ </a:t>
            </a:r>
            <a:r>
              <a:rPr lang="cs-CZ" b="1" dirty="0" smtClean="0"/>
              <a:t>pravil déšť.</a:t>
            </a:r>
          </a:p>
          <a:p>
            <a:pPr algn="r">
              <a:buNone/>
            </a:pPr>
            <a:r>
              <a:rPr lang="cs-CZ" b="1" dirty="0" smtClean="0"/>
              <a:t>(</a:t>
            </a:r>
            <a:r>
              <a:rPr lang="cs-CZ" b="1" dirty="0" err="1" smtClean="0"/>
              <a:t>Walt</a:t>
            </a:r>
            <a:r>
              <a:rPr lang="cs-CZ" b="1" dirty="0" smtClean="0"/>
              <a:t> </a:t>
            </a:r>
            <a:r>
              <a:rPr lang="cs-CZ" b="1" dirty="0" err="1" smtClean="0"/>
              <a:t>Whitman</a:t>
            </a:r>
            <a:r>
              <a:rPr lang="cs-CZ" b="1" dirty="0" smtClean="0"/>
              <a:t>)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1: chlapec, 5 let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8662" y="1500174"/>
            <a:ext cx="7772400" cy="4572000"/>
          </a:xfrm>
        </p:spPr>
        <p:txBody>
          <a:bodyPr/>
          <a:lstStyle/>
          <a:p>
            <a:r>
              <a:rPr lang="cs-CZ" sz="2800" dirty="0" smtClean="0">
                <a:latin typeface="Calibri" pitchFamily="34" charset="0"/>
              </a:rPr>
              <a:t>často a opakovaně nemocný chlapec</a:t>
            </a:r>
          </a:p>
          <a:p>
            <a:r>
              <a:rPr lang="cs-CZ" sz="2800" dirty="0" smtClean="0">
                <a:latin typeface="Calibri" pitchFamily="34" charset="0"/>
              </a:rPr>
              <a:t>většinou trpí záněty krku a průdušek</a:t>
            </a:r>
          </a:p>
          <a:p>
            <a:r>
              <a:rPr lang="cs-CZ" sz="2800" dirty="0" smtClean="0">
                <a:latin typeface="Calibri" pitchFamily="34" charset="0"/>
              </a:rPr>
              <a:t>prodělal i zápal plic</a:t>
            </a:r>
          </a:p>
          <a:p>
            <a:r>
              <a:rPr lang="cs-CZ" sz="2800" dirty="0" smtClean="0">
                <a:latin typeface="Calibri" pitchFamily="34" charset="0"/>
              </a:rPr>
              <a:t>opakovaně byl léčen antibiotiky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r>
              <a:rPr lang="cs-CZ" sz="2800" dirty="0" smtClean="0">
                <a:latin typeface="Calibri" pitchFamily="34" charset="0"/>
              </a:rPr>
              <a:t>v ordinaci tiše seděl vedle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maminky a poslouchal</a:t>
            </a:r>
          </a:p>
          <a:p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 smtClean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 descr="getthumbnail.aspx pos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286256"/>
            <a:ext cx="3548066" cy="177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1: chlapec, 5 let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když je nemocný, sám si lehne do lůžka a potřebuje klid</a:t>
            </a:r>
          </a:p>
          <a:p>
            <a:r>
              <a:rPr lang="cs-CZ" sz="2800" dirty="0" smtClean="0">
                <a:latin typeface="Calibri" pitchFamily="34" charset="0"/>
              </a:rPr>
              <a:t>nechce jíst ani komunikovat, nedožaduje se přítomnosti maminky</a:t>
            </a:r>
          </a:p>
          <a:p>
            <a:endParaRPr lang="cs-CZ" sz="2800" dirty="0" smtClean="0">
              <a:latin typeface="Calibri" pitchFamily="34" charset="0"/>
            </a:endParaRPr>
          </a:p>
          <a:p>
            <a:r>
              <a:rPr lang="cs-CZ" sz="2800" dirty="0" smtClean="0">
                <a:latin typeface="Calibri" pitchFamily="34" charset="0"/>
              </a:rPr>
              <a:t>chlapec je hodný, nemá rád,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když si z něj někdo utahuje</a:t>
            </a:r>
            <a:endParaRPr lang="cs-CZ" sz="2800" dirty="0">
              <a:latin typeface="Calibri" pitchFamily="34" charset="0"/>
            </a:endParaRPr>
          </a:p>
        </p:txBody>
      </p:sp>
      <p:pic>
        <p:nvPicPr>
          <p:cNvPr id="4" name="Obrázek 3" descr="1709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00438"/>
            <a:ext cx="380439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1: chlapec, 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500066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>
                <a:latin typeface="Calibri" pitchFamily="34" charset="0"/>
              </a:rPr>
              <a:t>Vybrané rubriky ze sekce mysli</a:t>
            </a:r>
          </a:p>
          <a:p>
            <a:r>
              <a:rPr lang="cs-CZ" sz="2800" dirty="0" err="1" smtClean="0">
                <a:latin typeface="Calibri" pitchFamily="34" charset="0"/>
              </a:rPr>
              <a:t>Mildness</a:t>
            </a:r>
            <a:r>
              <a:rPr lang="cs-CZ" sz="2800" dirty="0" smtClean="0">
                <a:latin typeface="Calibri" pitchFamily="34" charset="0"/>
              </a:rPr>
              <a:t> (mírnost)</a:t>
            </a:r>
          </a:p>
          <a:p>
            <a:r>
              <a:rPr lang="cs-CZ" sz="2800" dirty="0" err="1" smtClean="0">
                <a:latin typeface="Calibri" pitchFamily="34" charset="0"/>
              </a:rPr>
              <a:t>Asks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for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nothing</a:t>
            </a:r>
            <a:r>
              <a:rPr lang="cs-CZ" sz="2800" dirty="0" smtClean="0">
                <a:latin typeface="Calibri" pitchFamily="34" charset="0"/>
              </a:rPr>
              <a:t> (nic nežádá)</a:t>
            </a:r>
          </a:p>
          <a:p>
            <a:r>
              <a:rPr lang="cs-CZ" sz="2800" dirty="0" err="1" smtClean="0">
                <a:latin typeface="Calibri" pitchFamily="34" charset="0"/>
              </a:rPr>
              <a:t>Recognizes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the</a:t>
            </a:r>
            <a:r>
              <a:rPr lang="cs-CZ" sz="2800" dirty="0" smtClean="0">
                <a:latin typeface="Calibri" pitchFamily="34" charset="0"/>
              </a:rPr>
              <a:t> reality </a:t>
            </a:r>
            <a:r>
              <a:rPr lang="cs-CZ" sz="2800" dirty="0" err="1" smtClean="0">
                <a:latin typeface="Calibri" pitchFamily="34" charset="0"/>
              </a:rPr>
              <a:t>and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accepts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it</a:t>
            </a:r>
            <a:r>
              <a:rPr lang="cs-CZ" sz="2800" dirty="0" smtClean="0">
                <a:latin typeface="Calibri" pitchFamily="34" charset="0"/>
              </a:rPr>
              <a:t> (uvědomuje si realitu a přijímá ji)</a:t>
            </a:r>
          </a:p>
          <a:p>
            <a:r>
              <a:rPr lang="cs-CZ" sz="2800" dirty="0" err="1" smtClean="0">
                <a:latin typeface="Calibri" pitchFamily="34" charset="0"/>
              </a:rPr>
              <a:t>Indifference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lies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with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eyes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closed</a:t>
            </a:r>
            <a:r>
              <a:rPr lang="cs-CZ" sz="2800" dirty="0" smtClean="0">
                <a:latin typeface="Calibri" pitchFamily="34" charset="0"/>
              </a:rPr>
              <a:t> (lhostejnost, leží se zavřenýma očima)</a:t>
            </a:r>
          </a:p>
          <a:p>
            <a:r>
              <a:rPr lang="cs-CZ" sz="2800" dirty="0" err="1" smtClean="0">
                <a:latin typeface="Calibri" pitchFamily="34" charset="0"/>
              </a:rPr>
              <a:t>Jesting</a:t>
            </a:r>
            <a:r>
              <a:rPr lang="cs-CZ" sz="2800" dirty="0" smtClean="0">
                <a:latin typeface="Calibri" pitchFamily="34" charset="0"/>
              </a:rPr>
              <a:t>, </a:t>
            </a:r>
            <a:r>
              <a:rPr lang="cs-CZ" sz="2800" dirty="0" err="1" smtClean="0">
                <a:latin typeface="Calibri" pitchFamily="34" charset="0"/>
              </a:rPr>
              <a:t>aversion</a:t>
            </a:r>
            <a:r>
              <a:rPr lang="cs-CZ" sz="2800" dirty="0" smtClean="0">
                <a:latin typeface="Calibri" pitchFamily="34" charset="0"/>
              </a:rPr>
              <a:t> to (žerty, odpor k žertování)</a:t>
            </a:r>
          </a:p>
          <a:p>
            <a:r>
              <a:rPr lang="cs-CZ" sz="2800" dirty="0" smtClean="0">
                <a:latin typeface="Calibri" pitchFamily="34" charset="0"/>
              </a:rPr>
              <a:t>Sensitive, </a:t>
            </a:r>
            <a:r>
              <a:rPr lang="cs-CZ" sz="2800" dirty="0" err="1" smtClean="0">
                <a:latin typeface="Calibri" pitchFamily="34" charset="0"/>
              </a:rPr>
              <a:t>external</a:t>
            </a:r>
            <a:r>
              <a:rPr lang="cs-CZ" sz="2800" dirty="0" smtClean="0">
                <a:latin typeface="Calibri" pitchFamily="34" charset="0"/>
              </a:rPr>
              <a:t> </a:t>
            </a:r>
            <a:r>
              <a:rPr lang="cs-CZ" sz="2800" dirty="0" err="1" smtClean="0">
                <a:latin typeface="Calibri" pitchFamily="34" charset="0"/>
              </a:rPr>
              <a:t>impressions</a:t>
            </a:r>
            <a:r>
              <a:rPr lang="cs-CZ" sz="2800" dirty="0" smtClean="0">
                <a:latin typeface="Calibri" pitchFamily="34" charset="0"/>
              </a:rPr>
              <a:t> to (citlivý na vnější dojmy)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1: chlapec, 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64305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latin typeface="Calibri" pitchFamily="34" charset="0"/>
              </a:rPr>
              <a:t>Terapie</a:t>
            </a:r>
          </a:p>
          <a:p>
            <a:r>
              <a:rPr lang="cs-CZ" b="1" dirty="0" err="1" smtClean="0">
                <a:latin typeface="Calibri" pitchFamily="34" charset="0"/>
              </a:rPr>
              <a:t>Cocculus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indicus</a:t>
            </a:r>
            <a:r>
              <a:rPr lang="cs-CZ" b="1" dirty="0" smtClean="0">
                <a:latin typeface="Calibri" pitchFamily="34" charset="0"/>
              </a:rPr>
              <a:t> 30 CH</a:t>
            </a:r>
            <a:r>
              <a:rPr lang="cs-CZ" dirty="0" smtClean="0">
                <a:latin typeface="Calibri" pitchFamily="34" charset="0"/>
              </a:rPr>
              <a:t>	</a:t>
            </a: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1x týdně/2 měsíce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po léčbě měl chlapec jen slabou </a:t>
            </a:r>
          </a:p>
          <a:p>
            <a:pPr>
              <a:buNone/>
            </a:pPr>
            <a:r>
              <a:rPr lang="cs-CZ" dirty="0" smtClean="0">
                <a:latin typeface="Calibri" pitchFamily="34" charset="0"/>
              </a:rPr>
              <a:t>	rýmu, jinak byl bez </a:t>
            </a:r>
            <a:r>
              <a:rPr lang="cs-CZ" dirty="0" err="1" smtClean="0">
                <a:latin typeface="Calibri" pitchFamily="34" charset="0"/>
              </a:rPr>
              <a:t>infektů</a:t>
            </a: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při kontrole v následujícím měsíci dostal jednorázově </a:t>
            </a:r>
            <a:r>
              <a:rPr lang="cs-CZ" b="1" dirty="0" err="1" smtClean="0">
                <a:latin typeface="Calibri" pitchFamily="34" charset="0"/>
              </a:rPr>
              <a:t>Cocculus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indicus</a:t>
            </a:r>
            <a:r>
              <a:rPr lang="cs-CZ" b="1" dirty="0" smtClean="0">
                <a:latin typeface="Calibri" pitchFamily="34" charset="0"/>
              </a:rPr>
              <a:t> 200 CH 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4" name="Obrázek 3" descr="ILEX_AQUIFOLI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428736"/>
            <a:ext cx="28530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1: chlapec, 5 let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348" y="1500174"/>
            <a:ext cx="7772400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b="1" dirty="0" err="1" smtClean="0">
                <a:latin typeface="Calibri" pitchFamily="34" charset="0"/>
              </a:rPr>
              <a:t>Cocculus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indicus</a:t>
            </a:r>
            <a:r>
              <a:rPr lang="cs-CZ" b="1" dirty="0" smtClean="0">
                <a:latin typeface="Calibri" pitchFamily="34" charset="0"/>
              </a:rPr>
              <a:t> (</a:t>
            </a:r>
            <a:r>
              <a:rPr lang="cs-CZ" b="1" dirty="0" err="1" smtClean="0">
                <a:latin typeface="Calibri" pitchFamily="34" charset="0"/>
              </a:rPr>
              <a:t>Materia</a:t>
            </a:r>
            <a:r>
              <a:rPr lang="cs-CZ" b="1" dirty="0" smtClean="0">
                <a:latin typeface="Calibri" pitchFamily="34" charset="0"/>
              </a:rPr>
              <a:t> </a:t>
            </a:r>
            <a:r>
              <a:rPr lang="cs-CZ" b="1" dirty="0" err="1" smtClean="0">
                <a:latin typeface="Calibri" pitchFamily="34" charset="0"/>
              </a:rPr>
              <a:t>medica</a:t>
            </a:r>
            <a:r>
              <a:rPr lang="cs-CZ" b="1" dirty="0" smtClean="0">
                <a:latin typeface="Calibri" pitchFamily="34" charset="0"/>
              </a:rPr>
              <a:t>, E. A. </a:t>
            </a:r>
            <a:r>
              <a:rPr lang="cs-CZ" b="1" dirty="0" err="1" smtClean="0">
                <a:latin typeface="Calibri" pitchFamily="34" charset="0"/>
              </a:rPr>
              <a:t>Farrington</a:t>
            </a:r>
            <a:r>
              <a:rPr lang="cs-CZ" b="1" dirty="0" smtClean="0">
                <a:latin typeface="Calibri" pitchFamily="34" charset="0"/>
              </a:rPr>
              <a:t>):</a:t>
            </a:r>
            <a:endParaRPr lang="cs-CZ" dirty="0" smtClean="0">
              <a:latin typeface="Calibri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cs-CZ" dirty="0" smtClean="0">
                <a:latin typeface="Calibri" pitchFamily="34" charset="0"/>
              </a:rPr>
              <a:t>	„</a:t>
            </a:r>
            <a:r>
              <a:rPr lang="cs-CZ" i="1" dirty="0" err="1" smtClean="0">
                <a:latin typeface="Calibri" pitchFamily="34" charset="0"/>
              </a:rPr>
              <a:t>Cocculus</a:t>
            </a:r>
            <a:r>
              <a:rPr lang="cs-CZ" i="1" dirty="0" smtClean="0">
                <a:latin typeface="Calibri" pitchFamily="34" charset="0"/>
              </a:rPr>
              <a:t> </a:t>
            </a:r>
            <a:r>
              <a:rPr lang="cs-CZ" i="1" dirty="0" err="1" smtClean="0">
                <a:latin typeface="Calibri" pitchFamily="34" charset="0"/>
              </a:rPr>
              <a:t>indicus</a:t>
            </a:r>
            <a:r>
              <a:rPr lang="cs-CZ" i="1" dirty="0" smtClean="0">
                <a:latin typeface="Calibri" pitchFamily="34" charset="0"/>
              </a:rPr>
              <a:t> působí na cerebrospinální soustavu a působí velké oslabení příslušných orgánů. Vyčerpání. Pocit zmatení nebo otupělosti v hlavě, který se zhoršuje jídlem a pitím. Závrať s vířivým pocitem, když se posadí na posteli, což ho přinutí znovu si lehnout. Bolesti hlavy s nevolností, celková slabost. Pacient je smutný,tichý, náladový, ponořen ve svých myšlenkách</a:t>
            </a:r>
            <a:r>
              <a:rPr lang="cs-CZ" dirty="0" smtClean="0"/>
              <a:t>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libri" pitchFamily="34" charset="0"/>
              </a:rPr>
              <a:t>Případ č. 2: dívka, 4 roky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7772400" cy="4572000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Calibri" pitchFamily="34" charset="0"/>
              </a:rPr>
              <a:t>dívka trpí kašlem a průjmy s teplotami 38 – 39 °C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r>
              <a:rPr lang="cs-CZ" sz="2800" dirty="0" smtClean="0">
                <a:latin typeface="Calibri" pitchFamily="34" charset="0"/>
              </a:rPr>
              <a:t>do ordinace přichází v doprovodu obou rodičů, má zavřené oči a drží se matky pevně kolem krku</a:t>
            </a:r>
          </a:p>
          <a:p>
            <a:endParaRPr lang="cs-CZ" sz="2400" dirty="0" smtClean="0">
              <a:latin typeface="Calibri" pitchFamily="34" charset="0"/>
            </a:endParaRPr>
          </a:p>
          <a:p>
            <a:r>
              <a:rPr lang="cs-CZ" sz="2800" dirty="0" smtClean="0">
                <a:latin typeface="Calibri" pitchFamily="34" charset="0"/>
              </a:rPr>
              <a:t>na maminku je silně fixovaná, do náruče </a:t>
            </a:r>
          </a:p>
          <a:p>
            <a:pPr>
              <a:buNone/>
            </a:pPr>
            <a:r>
              <a:rPr lang="cs-CZ" sz="2800" dirty="0" smtClean="0">
                <a:latin typeface="Calibri" pitchFamily="34" charset="0"/>
              </a:rPr>
              <a:t>	k otci nechce, pokud není </a:t>
            </a:r>
          </a:p>
          <a:p>
            <a:pPr>
              <a:buNone/>
            </a:pPr>
            <a:r>
              <a:rPr lang="cs-CZ" sz="2800" dirty="0">
                <a:latin typeface="Calibri" pitchFamily="34" charset="0"/>
              </a:rPr>
              <a:t>	</a:t>
            </a:r>
            <a:r>
              <a:rPr lang="cs-CZ" sz="2800" dirty="0" smtClean="0">
                <a:latin typeface="Calibri" pitchFamily="34" charset="0"/>
              </a:rPr>
              <a:t>matka na blízku, hned křičí</a:t>
            </a: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6" name="Obrázek 5" descr="objeti-objimani-matka-dite-istock_000011328819smal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357694"/>
            <a:ext cx="401018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668</Words>
  <Application>Microsoft Office PowerPoint</Application>
  <PresentationFormat>Předvádění na obrazovce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Srovnání léků Cocculus indicus a Gelsemium u dětí</vt:lpstr>
      <vt:lpstr>Snímek 2</vt:lpstr>
      <vt:lpstr>Snímek 3</vt:lpstr>
      <vt:lpstr>Případ č. 1: chlapec, 5 let</vt:lpstr>
      <vt:lpstr>Případ č. 1: chlapec, 5 let</vt:lpstr>
      <vt:lpstr>Případ č. 1: chlapec, 5 let</vt:lpstr>
      <vt:lpstr>Případ č. 1: chlapec, 5 let</vt:lpstr>
      <vt:lpstr>Případ č. 1: chlapec, 5 let</vt:lpstr>
      <vt:lpstr>Případ č. 2: dívka, 4 roky</vt:lpstr>
      <vt:lpstr>Případ č. 2: dívka, 4 roky</vt:lpstr>
      <vt:lpstr>Případ č. 2: dívka, 4 roky</vt:lpstr>
      <vt:lpstr>Dítě typu Gelsemium</vt:lpstr>
      <vt:lpstr>Dítě typu Gelsemium</vt:lpstr>
      <vt:lpstr>Muž, který nevěřil v medicínu  </vt:lpstr>
      <vt:lpstr>Muž, který nevěřil v medicínu</vt:lpstr>
      <vt:lpstr>Muž, který nevěřil v medicínu</vt:lpstr>
      <vt:lpstr>Muž, který nevěřil v medicínu</vt:lpstr>
      <vt:lpstr>Muž, který nevěřil v medicínu</vt:lpstr>
      <vt:lpstr>Homeopatický typ Platina</vt:lpstr>
      <vt:lpstr>Homeopatický typ Platina</vt:lpstr>
      <vt:lpstr>Snímek 21</vt:lpstr>
      <vt:lpstr>Děkuji Vám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Gabriela Franková</dc:creator>
  <cp:lastModifiedBy>Gabriela Franková</cp:lastModifiedBy>
  <cp:revision>65</cp:revision>
  <dcterms:created xsi:type="dcterms:W3CDTF">2015-03-23T09:08:30Z</dcterms:created>
  <dcterms:modified xsi:type="dcterms:W3CDTF">2015-04-09T09:03:51Z</dcterms:modified>
</cp:coreProperties>
</file>